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68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haroni" panose="02010803020104030203" pitchFamily="2" charset="-79"/>
      <p:bold r:id="rId18"/>
    </p:embeddedFont>
    <p:embeddedFont>
      <p:font typeface="Belleza" panose="020B0604020202020204" charset="0"/>
      <p:regular r:id="rId19"/>
    </p:embeddedFont>
    <p:embeddedFont>
      <p:font typeface="Canva Sans Bold Italics" panose="020B0604020202020204" charset="0"/>
      <p:regular r:id="rId20"/>
    </p:embeddedFont>
    <p:embeddedFont>
      <p:font typeface="Microsoft GothicNeo" panose="020B0500000101010101" pitchFamily="34" charset="-127"/>
      <p:regular r:id="rId21"/>
    </p:embeddedFont>
    <p:embeddedFont>
      <p:font typeface="Montserrat Classic Bold" panose="020B0604020202020204" charset="0"/>
      <p:regular r:id="rId22"/>
    </p:embeddedFont>
    <p:embeddedFont>
      <p:font typeface="Telegraf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18BC28-71F2-4487-BC1B-21A0D14DD200}" v="3" dt="2023-12-28T18:41:19.8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900" y="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052704" y="8243721"/>
            <a:ext cx="8757453" cy="7571877"/>
          </a:xfrm>
          <a:custGeom>
            <a:avLst/>
            <a:gdLst/>
            <a:ahLst/>
            <a:cxnLst/>
            <a:rect l="l" t="t" r="r" b="b"/>
            <a:pathLst>
              <a:path w="8757453" h="7571877">
                <a:moveTo>
                  <a:pt x="8757453" y="0"/>
                </a:moveTo>
                <a:lnTo>
                  <a:pt x="0" y="0"/>
                </a:lnTo>
                <a:lnTo>
                  <a:pt x="0" y="7571877"/>
                </a:lnTo>
                <a:lnTo>
                  <a:pt x="8757453" y="7571877"/>
                </a:lnTo>
                <a:lnTo>
                  <a:pt x="875745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485119" y="5878058"/>
            <a:ext cx="338117" cy="338117"/>
          </a:xfrm>
          <a:custGeom>
            <a:avLst/>
            <a:gdLst/>
            <a:ahLst/>
            <a:cxnLst/>
            <a:rect l="l" t="t" r="r" b="b"/>
            <a:pathLst>
              <a:path w="338117" h="338117">
                <a:moveTo>
                  <a:pt x="0" y="0"/>
                </a:moveTo>
                <a:lnTo>
                  <a:pt x="338117" y="0"/>
                </a:lnTo>
                <a:lnTo>
                  <a:pt x="338117" y="338118"/>
                </a:lnTo>
                <a:lnTo>
                  <a:pt x="0" y="3381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512587" y="1521918"/>
            <a:ext cx="4694258" cy="4694258"/>
          </a:xfrm>
          <a:custGeom>
            <a:avLst/>
            <a:gdLst/>
            <a:ahLst/>
            <a:cxnLst/>
            <a:rect l="l" t="t" r="r" b="b"/>
            <a:pathLst>
              <a:path w="4694258" h="4694258">
                <a:moveTo>
                  <a:pt x="0" y="0"/>
                </a:moveTo>
                <a:lnTo>
                  <a:pt x="4694257" y="0"/>
                </a:lnTo>
                <a:lnTo>
                  <a:pt x="4694257" y="4694258"/>
                </a:lnTo>
                <a:lnTo>
                  <a:pt x="0" y="46942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7620000" y="3390900"/>
            <a:ext cx="9401749" cy="11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349"/>
              </a:lnSpc>
            </a:pPr>
            <a:r>
              <a:rPr lang="en-US" sz="8499" dirty="0" err="1">
                <a:solidFill>
                  <a:srgbClr val="DF0B0B"/>
                </a:solidFill>
                <a:latin typeface="Montserrat Classic Bold"/>
              </a:rPr>
              <a:t>MetaConstruct</a:t>
            </a:r>
            <a:endParaRPr lang="en-US" sz="8499" dirty="0">
              <a:solidFill>
                <a:srgbClr val="DF0B0B"/>
              </a:solidFill>
              <a:latin typeface="Montserrat Classic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8395202" y="6716310"/>
            <a:ext cx="6248588" cy="1836145"/>
            <a:chOff x="0" y="0"/>
            <a:chExt cx="8331451" cy="2448193"/>
          </a:xfrm>
        </p:grpSpPr>
        <p:sp>
          <p:nvSpPr>
            <p:cNvPr id="7" name="TextBox 7"/>
            <p:cNvSpPr txBox="1"/>
            <p:nvPr/>
          </p:nvSpPr>
          <p:spPr>
            <a:xfrm>
              <a:off x="0" y="548908"/>
              <a:ext cx="8331451" cy="18992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699">
                  <a:solidFill>
                    <a:srgbClr val="0BD2DF"/>
                  </a:solidFill>
                  <a:latin typeface="Telegraf"/>
                </a:rPr>
                <a:t>Subhan Amjad  ||  Muhammad Musa</a:t>
              </a:r>
            </a:p>
            <a:p>
              <a:pPr>
                <a:lnSpc>
                  <a:spcPts val="3779"/>
                </a:lnSpc>
              </a:pPr>
              <a:r>
                <a:rPr lang="en-US" sz="2699">
                  <a:solidFill>
                    <a:srgbClr val="0BD2DF"/>
                  </a:solidFill>
                  <a:latin typeface="Telegraf"/>
                </a:rPr>
                <a:t>Abdul Moiz ||  Muhammad Huzaifa Bilal</a:t>
              </a:r>
            </a:p>
            <a:p>
              <a:pPr>
                <a:lnSpc>
                  <a:spcPts val="3779"/>
                </a:lnSpc>
              </a:pPr>
              <a:r>
                <a:rPr lang="en-US" sz="2699">
                  <a:solidFill>
                    <a:srgbClr val="0BD2DF"/>
                  </a:solidFill>
                  <a:latin typeface="Telegraf"/>
                </a:rPr>
                <a:t>Muhammad Ali Nasir || Hafiz Shoaib 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8331451" cy="4857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2760"/>
                </a:lnSpc>
              </a:pPr>
              <a:r>
                <a:rPr lang="en-US" sz="2300">
                  <a:solidFill>
                    <a:srgbClr val="0BD2DF"/>
                  </a:solidFill>
                  <a:latin typeface="Telegraf"/>
                </a:rPr>
                <a:t>PRESENTED BY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D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8127" y="463877"/>
            <a:ext cx="7769763" cy="4357031"/>
          </a:xfrm>
          <a:custGeom>
            <a:avLst/>
            <a:gdLst/>
            <a:ahLst/>
            <a:cxnLst/>
            <a:rect l="l" t="t" r="r" b="b"/>
            <a:pathLst>
              <a:path w="7769763" h="4357031">
                <a:moveTo>
                  <a:pt x="0" y="0"/>
                </a:moveTo>
                <a:lnTo>
                  <a:pt x="7769763" y="0"/>
                </a:lnTo>
                <a:lnTo>
                  <a:pt x="7769763" y="4357032"/>
                </a:lnTo>
                <a:lnTo>
                  <a:pt x="0" y="43570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645808" y="463877"/>
            <a:ext cx="8115300" cy="4357031"/>
          </a:xfrm>
          <a:custGeom>
            <a:avLst/>
            <a:gdLst/>
            <a:ahLst/>
            <a:cxnLst/>
            <a:rect l="l" t="t" r="r" b="b"/>
            <a:pathLst>
              <a:path w="8115300" h="4357031">
                <a:moveTo>
                  <a:pt x="0" y="0"/>
                </a:moveTo>
                <a:lnTo>
                  <a:pt x="8115300" y="0"/>
                </a:lnTo>
                <a:lnTo>
                  <a:pt x="8115300" y="4357032"/>
                </a:lnTo>
                <a:lnTo>
                  <a:pt x="0" y="43570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326" b="-285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48127" y="5900966"/>
            <a:ext cx="17212981" cy="2929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4622" lvl="1" indent="-452311">
              <a:lnSpc>
                <a:spcPts val="4609"/>
              </a:lnSpc>
              <a:buFont typeface="Arial"/>
              <a:buChar char="•"/>
            </a:pPr>
            <a:r>
              <a:rPr lang="en-US" sz="4190">
                <a:solidFill>
                  <a:srgbClr val="DD4E4E"/>
                </a:solidFill>
                <a:latin typeface="Belleza"/>
              </a:rPr>
              <a:t>SERVICE REQUESTS</a:t>
            </a:r>
          </a:p>
          <a:p>
            <a:pPr marL="904622" lvl="1" indent="-452311">
              <a:lnSpc>
                <a:spcPts val="4609"/>
              </a:lnSpc>
              <a:buFont typeface="Arial"/>
              <a:buChar char="•"/>
            </a:pPr>
            <a:r>
              <a:rPr lang="en-US" sz="4190" dirty="0">
                <a:solidFill>
                  <a:srgbClr val="DD4E4E"/>
                </a:solidFill>
                <a:latin typeface="Belleza"/>
              </a:rPr>
              <a:t>ORDER PLACEMENT</a:t>
            </a:r>
          </a:p>
          <a:p>
            <a:pPr marL="904622" lvl="1" indent="-452311">
              <a:lnSpc>
                <a:spcPts val="4609"/>
              </a:lnSpc>
              <a:buFont typeface="Arial"/>
              <a:buChar char="•"/>
            </a:pPr>
            <a:r>
              <a:rPr lang="en-US" sz="4190" dirty="0">
                <a:solidFill>
                  <a:srgbClr val="DD4E4E"/>
                </a:solidFill>
                <a:latin typeface="Belleza"/>
              </a:rPr>
              <a:t>APPROVAL/DISAPPROVAL</a:t>
            </a:r>
          </a:p>
          <a:p>
            <a:pPr marL="904622" lvl="1" indent="-452311">
              <a:lnSpc>
                <a:spcPts val="4609"/>
              </a:lnSpc>
              <a:buFont typeface="Arial"/>
              <a:buChar char="•"/>
            </a:pPr>
            <a:r>
              <a:rPr lang="en-US" sz="4190" dirty="0">
                <a:solidFill>
                  <a:srgbClr val="DD4E4E"/>
                </a:solidFill>
                <a:latin typeface="Belleza"/>
              </a:rPr>
              <a:t>USER-FRIENDLY EXPERIENCE</a:t>
            </a:r>
          </a:p>
          <a:p>
            <a:pPr marL="904622" lvl="1" indent="-452311">
              <a:lnSpc>
                <a:spcPts val="4609"/>
              </a:lnSpc>
              <a:buFont typeface="Arial"/>
              <a:buChar char="•"/>
            </a:pPr>
            <a:r>
              <a:rPr lang="en-US" sz="4190" dirty="0">
                <a:solidFill>
                  <a:srgbClr val="DD4E4E"/>
                </a:solidFill>
                <a:latin typeface="Belleza"/>
              </a:rPr>
              <a:t>VIRTUAL TO TANGIBLE REALIZATION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98559" y="0"/>
            <a:ext cx="12690881" cy="10287000"/>
          </a:xfrm>
          <a:custGeom>
            <a:avLst/>
            <a:gdLst/>
            <a:ahLst/>
            <a:cxnLst/>
            <a:rect l="l" t="t" r="r" b="b"/>
            <a:pathLst>
              <a:path w="12690881" h="10287000">
                <a:moveTo>
                  <a:pt x="0" y="0"/>
                </a:moveTo>
                <a:lnTo>
                  <a:pt x="12690882" y="0"/>
                </a:lnTo>
                <a:lnTo>
                  <a:pt x="126908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 rot="-5400000">
            <a:off x="-2918536" y="4846854"/>
            <a:ext cx="8563964" cy="593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67"/>
              </a:lnSpc>
              <a:spcBef>
                <a:spcPct val="0"/>
              </a:spcBef>
            </a:pPr>
            <a:r>
              <a:rPr lang="en-US" sz="4152">
                <a:solidFill>
                  <a:srgbClr val="DF0B0B"/>
                </a:solidFill>
                <a:latin typeface="Montserrat Classic Bold"/>
              </a:rPr>
              <a:t>OVERALL USE-CASE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D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48970" y="1104900"/>
            <a:ext cx="7390061" cy="1212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49"/>
              </a:lnSpc>
              <a:spcBef>
                <a:spcPct val="0"/>
              </a:spcBef>
            </a:pPr>
            <a:r>
              <a:rPr lang="en-US" sz="8499">
                <a:solidFill>
                  <a:srgbClr val="5C6ECD"/>
                </a:solidFill>
                <a:latin typeface="Montserrat Classic Bold"/>
              </a:rPr>
              <a:t>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13639" y="3557278"/>
            <a:ext cx="18288000" cy="4023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83" lvl="1" indent="-518192">
              <a:lnSpc>
                <a:spcPts val="5280"/>
              </a:lnSpc>
              <a:buFont typeface="Arial"/>
              <a:buChar char="•"/>
            </a:pPr>
            <a:r>
              <a:rPr lang="en-US" sz="4800">
                <a:solidFill>
                  <a:srgbClr val="DF0B0B"/>
                </a:solidFill>
                <a:latin typeface="Belleza"/>
              </a:rPr>
              <a:t>SEAMLESS INTERACTION LOOP</a:t>
            </a:r>
          </a:p>
          <a:p>
            <a:pPr marL="1036383" lvl="1" indent="-518192">
              <a:lnSpc>
                <a:spcPts val="5280"/>
              </a:lnSpc>
              <a:buFont typeface="Arial"/>
              <a:buChar char="•"/>
            </a:pPr>
            <a:r>
              <a:rPr lang="en-US" sz="4800">
                <a:solidFill>
                  <a:srgbClr val="DF0B0B"/>
                </a:solidFill>
                <a:latin typeface="Belleza"/>
              </a:rPr>
              <a:t>CUSTOMER VIRTUAL CUSTOMIZATION</a:t>
            </a:r>
          </a:p>
          <a:p>
            <a:pPr marL="1036383" lvl="1" indent="-518192">
              <a:lnSpc>
                <a:spcPts val="5280"/>
              </a:lnSpc>
              <a:buFont typeface="Arial"/>
              <a:buChar char="•"/>
            </a:pPr>
            <a:r>
              <a:rPr lang="en-US" sz="4800">
                <a:solidFill>
                  <a:srgbClr val="DF0B0B"/>
                </a:solidFill>
                <a:latin typeface="Belleza"/>
              </a:rPr>
              <a:t>ADMIN ROLE IN SYSTEM FUNCTIONALITY</a:t>
            </a:r>
          </a:p>
          <a:p>
            <a:pPr marL="1036383" lvl="1" indent="-518192">
              <a:lnSpc>
                <a:spcPts val="5280"/>
              </a:lnSpc>
              <a:buFont typeface="Arial"/>
              <a:buChar char="•"/>
            </a:pPr>
            <a:r>
              <a:rPr lang="en-US" sz="4800">
                <a:solidFill>
                  <a:srgbClr val="DF0B0B"/>
                </a:solidFill>
                <a:latin typeface="Belleza"/>
              </a:rPr>
              <a:t>SMOOTH TRANSITION TO REAL-WORLD CONSTRUCTION</a:t>
            </a:r>
          </a:p>
          <a:p>
            <a:pPr marL="1036383" lvl="1" indent="-518192">
              <a:lnSpc>
                <a:spcPts val="5280"/>
              </a:lnSpc>
              <a:buFont typeface="Arial"/>
              <a:buChar char="•"/>
            </a:pPr>
            <a:r>
              <a:rPr lang="en-US" sz="4800">
                <a:solidFill>
                  <a:srgbClr val="DF0B0B"/>
                </a:solidFill>
                <a:latin typeface="Belleza"/>
              </a:rPr>
              <a:t>ADMIN'S CENTRAL ROLE IN FEEDBACK MANAGEMENT</a:t>
            </a:r>
          </a:p>
          <a:p>
            <a:pPr marL="1036383" lvl="1" indent="-518192">
              <a:lnSpc>
                <a:spcPts val="5280"/>
              </a:lnSpc>
              <a:buFont typeface="Arial"/>
              <a:buChar char="•"/>
            </a:pPr>
            <a:r>
              <a:rPr lang="en-US" sz="4800">
                <a:solidFill>
                  <a:srgbClr val="DF0B0B"/>
                </a:solidFill>
                <a:latin typeface="Belleza"/>
              </a:rPr>
              <a:t>USER DETAILS MAINTENANCE BY ADMIN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D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965665" y="5939253"/>
            <a:ext cx="2356671" cy="2356671"/>
          </a:xfrm>
          <a:custGeom>
            <a:avLst/>
            <a:gdLst/>
            <a:ahLst/>
            <a:cxnLst/>
            <a:rect l="l" t="t" r="r" b="b"/>
            <a:pathLst>
              <a:path w="2356671" h="2356671">
                <a:moveTo>
                  <a:pt x="0" y="0"/>
                </a:moveTo>
                <a:lnTo>
                  <a:pt x="2356670" y="0"/>
                </a:lnTo>
                <a:lnTo>
                  <a:pt x="2356670" y="2356670"/>
                </a:lnTo>
                <a:lnTo>
                  <a:pt x="0" y="23566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706460" y="2035585"/>
            <a:ext cx="10875081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DF0B0B"/>
                </a:solidFill>
                <a:latin typeface="Canva Sans Bold Italics"/>
              </a:rPr>
              <a:t>THANKYOU !!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DF0B0B"/>
                </a:solidFill>
                <a:latin typeface="Canva Sans Bold Italics"/>
              </a:rPr>
              <a:t>ANY QUESTIONS 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18287995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909383" cy="10287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screenshot of a login form&#10;&#10;Description automatically generated">
            <a:extLst>
              <a:ext uri="{FF2B5EF4-FFF2-40B4-BE49-F238E27FC236}">
                <a16:creationId xmlns:a16="http://schemas.microsoft.com/office/drawing/2014/main" id="{487EE73E-28EC-8470-3F43-ADEF44A60B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629" y="172524"/>
            <a:ext cx="4531194" cy="94399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740841" y="1612782"/>
            <a:ext cx="2343401" cy="1759459"/>
            <a:chOff x="9160561" y="1075188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2E35415-7427-9B51-A33F-42FD8F6CFF60}"/>
              </a:ext>
            </a:extLst>
          </p:cNvPr>
          <p:cNvSpPr txBox="1"/>
          <p:nvPr/>
        </p:nvSpPr>
        <p:spPr>
          <a:xfrm>
            <a:off x="659828" y="2676528"/>
            <a:ext cx="632460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USE-CASES: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tx2">
                    <a:lumMod val="75000"/>
                  </a:schemeClr>
                </a:solidFill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Customer Use-Case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tx2">
                    <a:lumMod val="75000"/>
                  </a:schemeClr>
                </a:solidFill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Agency Use-Case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tx2">
                    <a:lumMod val="75000"/>
                  </a:schemeClr>
                </a:solidFill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Admin Use-Case</a:t>
            </a:r>
          </a:p>
        </p:txBody>
      </p:sp>
    </p:spTree>
    <p:extLst>
      <p:ext uri="{BB962C8B-B14F-4D97-AF65-F5344CB8AC3E}">
        <p14:creationId xmlns:p14="http://schemas.microsoft.com/office/powerpoint/2010/main" val="2041174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9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8807"/>
            <a:ext cx="18288000" cy="10229385"/>
          </a:xfrm>
          <a:custGeom>
            <a:avLst/>
            <a:gdLst/>
            <a:ahLst/>
            <a:cxnLst/>
            <a:rect l="l" t="t" r="r" b="b"/>
            <a:pathLst>
              <a:path w="18288000" h="10229385">
                <a:moveTo>
                  <a:pt x="0" y="0"/>
                </a:moveTo>
                <a:lnTo>
                  <a:pt x="18288000" y="0"/>
                </a:lnTo>
                <a:lnTo>
                  <a:pt x="18288000" y="10229386"/>
                </a:lnTo>
                <a:lnTo>
                  <a:pt x="0" y="102293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4677"/>
            <a:ext cx="18279693" cy="10291677"/>
          </a:xfrm>
          <a:custGeom>
            <a:avLst/>
            <a:gdLst/>
            <a:ahLst/>
            <a:cxnLst/>
            <a:rect l="l" t="t" r="r" b="b"/>
            <a:pathLst>
              <a:path w="18279693" h="10291677">
                <a:moveTo>
                  <a:pt x="0" y="0"/>
                </a:moveTo>
                <a:lnTo>
                  <a:pt x="18279693" y="0"/>
                </a:lnTo>
                <a:lnTo>
                  <a:pt x="18279693" y="10291677"/>
                </a:lnTo>
                <a:lnTo>
                  <a:pt x="0" y="102916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857864" y="33423"/>
            <a:ext cx="8563964" cy="593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67"/>
              </a:lnSpc>
              <a:spcBef>
                <a:spcPct val="0"/>
              </a:spcBef>
            </a:pPr>
            <a:r>
              <a:rPr lang="en-US" sz="4152">
                <a:solidFill>
                  <a:srgbClr val="DF0B0B"/>
                </a:solidFill>
                <a:latin typeface="Montserrat Classic Bold"/>
              </a:rPr>
              <a:t>CUSTOMER USE-CASE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46539" y="0"/>
            <a:ext cx="18981078" cy="10287000"/>
          </a:xfrm>
          <a:custGeom>
            <a:avLst/>
            <a:gdLst/>
            <a:ahLst/>
            <a:cxnLst/>
            <a:rect l="l" t="t" r="r" b="b"/>
            <a:pathLst>
              <a:path w="18981078" h="10287000">
                <a:moveTo>
                  <a:pt x="0" y="0"/>
                </a:moveTo>
                <a:lnTo>
                  <a:pt x="18981078" y="0"/>
                </a:lnTo>
                <a:lnTo>
                  <a:pt x="1898107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03589" y="1481787"/>
            <a:ext cx="12280822" cy="7323426"/>
          </a:xfrm>
          <a:custGeom>
            <a:avLst/>
            <a:gdLst/>
            <a:ahLst/>
            <a:cxnLst/>
            <a:rect l="l" t="t" r="r" b="b"/>
            <a:pathLst>
              <a:path w="12280822" h="7323426">
                <a:moveTo>
                  <a:pt x="0" y="0"/>
                </a:moveTo>
                <a:lnTo>
                  <a:pt x="12280822" y="0"/>
                </a:lnTo>
                <a:lnTo>
                  <a:pt x="12280822" y="7323426"/>
                </a:lnTo>
                <a:lnTo>
                  <a:pt x="0" y="73234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862018" y="435408"/>
            <a:ext cx="8563964" cy="593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67"/>
              </a:lnSpc>
              <a:spcBef>
                <a:spcPct val="0"/>
              </a:spcBef>
            </a:pPr>
            <a:r>
              <a:rPr lang="en-US" sz="4152">
                <a:solidFill>
                  <a:srgbClr val="DF0B0B"/>
                </a:solidFill>
                <a:latin typeface="Montserrat Classic Bold"/>
              </a:rPr>
              <a:t>ADMIN USE-CASE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9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82517"/>
            <a:ext cx="18288000" cy="9121966"/>
          </a:xfrm>
          <a:custGeom>
            <a:avLst/>
            <a:gdLst/>
            <a:ahLst/>
            <a:cxnLst/>
            <a:rect l="l" t="t" r="r" b="b"/>
            <a:pathLst>
              <a:path w="18288000" h="9121966">
                <a:moveTo>
                  <a:pt x="0" y="0"/>
                </a:moveTo>
                <a:lnTo>
                  <a:pt x="18288000" y="0"/>
                </a:lnTo>
                <a:lnTo>
                  <a:pt x="18288000" y="9121966"/>
                </a:lnTo>
                <a:lnTo>
                  <a:pt x="0" y="9121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D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085770"/>
            <a:ext cx="18288000" cy="6115460"/>
          </a:xfrm>
          <a:custGeom>
            <a:avLst/>
            <a:gdLst/>
            <a:ahLst/>
            <a:cxnLst/>
            <a:rect l="l" t="t" r="r" b="b"/>
            <a:pathLst>
              <a:path w="18288000" h="6115460">
                <a:moveTo>
                  <a:pt x="0" y="0"/>
                </a:moveTo>
                <a:lnTo>
                  <a:pt x="18288000" y="0"/>
                </a:lnTo>
                <a:lnTo>
                  <a:pt x="18288000" y="6115460"/>
                </a:lnTo>
                <a:lnTo>
                  <a:pt x="0" y="61154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234757" y="751104"/>
            <a:ext cx="9818485" cy="593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67"/>
              </a:lnSpc>
              <a:spcBef>
                <a:spcPct val="0"/>
              </a:spcBef>
            </a:pPr>
            <a:r>
              <a:rPr lang="en-US" sz="4152">
                <a:solidFill>
                  <a:srgbClr val="DF0B0B"/>
                </a:solidFill>
                <a:latin typeface="Montserrat Classic Bold"/>
              </a:rPr>
              <a:t>CONSTRUCTION AGENCY USE-CASE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9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593770"/>
            <a:ext cx="7276896" cy="4739558"/>
          </a:xfrm>
          <a:custGeom>
            <a:avLst/>
            <a:gdLst/>
            <a:ahLst/>
            <a:cxnLst/>
            <a:rect l="l" t="t" r="r" b="b"/>
            <a:pathLst>
              <a:path w="7276896" h="4739558">
                <a:moveTo>
                  <a:pt x="0" y="0"/>
                </a:moveTo>
                <a:lnTo>
                  <a:pt x="7276896" y="0"/>
                </a:lnTo>
                <a:lnTo>
                  <a:pt x="7276896" y="4739557"/>
                </a:lnTo>
                <a:lnTo>
                  <a:pt x="0" y="47395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608012" y="608222"/>
            <a:ext cx="7651288" cy="4725105"/>
          </a:xfrm>
          <a:custGeom>
            <a:avLst/>
            <a:gdLst/>
            <a:ahLst/>
            <a:cxnLst/>
            <a:rect l="l" t="t" r="r" b="b"/>
            <a:pathLst>
              <a:path w="7651288" h="4725105">
                <a:moveTo>
                  <a:pt x="0" y="0"/>
                </a:moveTo>
                <a:lnTo>
                  <a:pt x="7651288" y="0"/>
                </a:lnTo>
                <a:lnTo>
                  <a:pt x="7651288" y="4725105"/>
                </a:lnTo>
                <a:lnTo>
                  <a:pt x="0" y="47251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6058" t="-36913" b="-16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5747500"/>
            <a:ext cx="18288000" cy="351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4830" lvl="1" indent="-452415">
              <a:lnSpc>
                <a:spcPts val="4610"/>
              </a:lnSpc>
              <a:buFont typeface="Arial"/>
              <a:buChar char="•"/>
            </a:pPr>
            <a:r>
              <a:rPr lang="en-US" sz="4190">
                <a:solidFill>
                  <a:srgbClr val="1B4444"/>
                </a:solidFill>
                <a:latin typeface="Belleza"/>
              </a:rPr>
              <a:t>CUSTOMER VIRTUAL CUSTOMIZATION</a:t>
            </a:r>
          </a:p>
          <a:p>
            <a:pPr marL="904830" lvl="1" indent="-452415">
              <a:lnSpc>
                <a:spcPts val="4610"/>
              </a:lnSpc>
              <a:buFont typeface="Arial"/>
              <a:buChar char="•"/>
            </a:pPr>
            <a:r>
              <a:rPr lang="en-US" sz="4190">
                <a:solidFill>
                  <a:srgbClr val="1B4444"/>
                </a:solidFill>
                <a:latin typeface="Belleza"/>
              </a:rPr>
              <a:t>SERVICE REQUEST AND PROJECT FINALIZATION</a:t>
            </a:r>
          </a:p>
          <a:p>
            <a:pPr marL="904830" lvl="1" indent="-452415">
              <a:lnSpc>
                <a:spcPts val="4610"/>
              </a:lnSpc>
              <a:buFont typeface="Arial"/>
              <a:buChar char="•"/>
            </a:pPr>
            <a:r>
              <a:rPr lang="en-US" sz="4190">
                <a:solidFill>
                  <a:srgbClr val="1B4444"/>
                </a:solidFill>
                <a:latin typeface="Belleza"/>
              </a:rPr>
              <a:t>SMOOTH TRANSITION TO REAL-WORLD CONSTRUCTION</a:t>
            </a:r>
          </a:p>
          <a:p>
            <a:pPr marL="904830" lvl="1" indent="-452415">
              <a:lnSpc>
                <a:spcPts val="4610"/>
              </a:lnSpc>
              <a:buFont typeface="Arial"/>
              <a:buChar char="•"/>
            </a:pPr>
            <a:r>
              <a:rPr lang="en-US" sz="4190">
                <a:solidFill>
                  <a:srgbClr val="1B4444"/>
                </a:solidFill>
                <a:latin typeface="Belleza"/>
              </a:rPr>
              <a:t>ACTIVE PARTICIPATION IN APPROVAL PROCESS</a:t>
            </a:r>
          </a:p>
          <a:p>
            <a:pPr marL="904830" lvl="1" indent="-452415">
              <a:lnSpc>
                <a:spcPts val="4610"/>
              </a:lnSpc>
              <a:buFont typeface="Arial"/>
              <a:buChar char="•"/>
            </a:pPr>
            <a:r>
              <a:rPr lang="en-US" sz="4190">
                <a:solidFill>
                  <a:srgbClr val="1B4444"/>
                </a:solidFill>
                <a:latin typeface="Belleza"/>
              </a:rPr>
              <a:t>AUGMENTED REALITY (AR)</a:t>
            </a:r>
          </a:p>
          <a:p>
            <a:pPr marL="904830" lvl="1" indent="-452415">
              <a:lnSpc>
                <a:spcPts val="4610"/>
              </a:lnSpc>
              <a:buFont typeface="Arial"/>
              <a:buChar char="•"/>
            </a:pPr>
            <a:r>
              <a:rPr lang="en-US" sz="4190">
                <a:solidFill>
                  <a:srgbClr val="1B4444"/>
                </a:solidFill>
                <a:latin typeface="Belleza"/>
              </a:rPr>
              <a:t>REAL SPACE OBSERVATION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4AC8D650687A4680A4B1C69A366187" ma:contentTypeVersion="7" ma:contentTypeDescription="Create a new document." ma:contentTypeScope="" ma:versionID="e588ec188363005b111b99979c35ed57">
  <xsd:schema xmlns:xsd="http://www.w3.org/2001/XMLSchema" xmlns:xs="http://www.w3.org/2001/XMLSchema" xmlns:p="http://schemas.microsoft.com/office/2006/metadata/properties" xmlns:ns3="9bfce173-7eaa-4707-b3e8-ae344008a1a6" targetNamespace="http://schemas.microsoft.com/office/2006/metadata/properties" ma:root="true" ma:fieldsID="ee556ca15a9beda9787d5a6de9c2a9a0" ns3:_="">
    <xsd:import namespace="9bfce173-7eaa-4707-b3e8-ae344008a1a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fce173-7eaa-4707-b3e8-ae344008a1a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1F960ED-8326-43CA-8F3D-22D571CF26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bfce173-7eaa-4707-b3e8-ae344008a1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ABFD717-D7C4-4C5C-AEED-BEC6237DAF0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779886-5B55-4320-B95A-62FD89B5FE26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9bfce173-7eaa-4707-b3e8-ae344008a1a6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109</Words>
  <Application>Microsoft Office PowerPoint</Application>
  <PresentationFormat>Custom</PresentationFormat>
  <Paragraphs>33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Canva Sans Bold Italics</vt:lpstr>
      <vt:lpstr>Belleza</vt:lpstr>
      <vt:lpstr>Microsoft GothicNeo</vt:lpstr>
      <vt:lpstr>Aharoni</vt:lpstr>
      <vt:lpstr>Montserrat Classic Bold</vt:lpstr>
      <vt:lpstr>Telegraf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Proposal Business Presentation in Dark Green Orange Geometric Style</dc:title>
  <dc:creator>bscs2232</dc:creator>
  <cp:lastModifiedBy>Abdullah</cp:lastModifiedBy>
  <cp:revision>5</cp:revision>
  <dcterms:created xsi:type="dcterms:W3CDTF">2006-08-16T00:00:00Z</dcterms:created>
  <dcterms:modified xsi:type="dcterms:W3CDTF">2024-07-13T19:34:03Z</dcterms:modified>
  <dc:identifier>DAF4SC6XyyM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0x0101002D4AC8D650687A4680A4B1C69A366187</vt:lpwstr>
  </property>
</Properties>
</file>

<file path=docProps/thumbnail.jpeg>
</file>